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8" r:id="rId4"/>
    <p:sldId id="260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6"/>
    <p:restoredTop sz="94618"/>
  </p:normalViewPr>
  <p:slideViewPr>
    <p:cSldViewPr snapToGrid="0" snapToObjects="1">
      <p:cViewPr>
        <p:scale>
          <a:sx n="68" d="100"/>
          <a:sy n="68" d="100"/>
        </p:scale>
        <p:origin x="1120" y="7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12327-37CF-2248-AE5A-5F3BEBD1B298}" type="datetimeFigureOut">
              <a:rPr lang="en-US" smtClean="0"/>
              <a:t>9/25/17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F3E7E-7D56-314F-A5D1-3ACB29323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47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8F3E7E-7D56-314F-A5D1-3ACB293237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8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6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98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5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1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9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3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288D-74D7-EE4C-9BE9-E471911FF8AF}" type="datetimeFigureOut">
              <a:rPr lang="en-US" smtClean="0"/>
              <a:t>9/25/17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0922F-F332-754A-A9A0-AE1F4636B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9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boh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95400"/>
            <a:ext cx="4876800" cy="4876800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10200" y="1676400"/>
            <a:ext cx="32004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Electrons exist in energy levels 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Energy levels are structured like fixed orbits around the </a:t>
            </a:r>
            <a:r>
              <a:rPr lang="en-US" sz="2800" dirty="0" smtClean="0"/>
              <a:t>nucleus</a:t>
            </a:r>
            <a:endParaRPr lang="en-US" sz="2800" dirty="0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Bohr’s Theory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748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2622117" y="2971799"/>
            <a:ext cx="651164" cy="65184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1624445" y="2362200"/>
            <a:ext cx="2387600" cy="22814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2262800" y="4426369"/>
            <a:ext cx="217055" cy="21728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3109190" y="2285999"/>
            <a:ext cx="217055" cy="21728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887845" y="1904999"/>
            <a:ext cx="3581400" cy="358513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5105400" y="2209800"/>
            <a:ext cx="32004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solidFill>
                  <a:srgbClr val="000000"/>
                </a:solidFill>
              </a:rPr>
              <a:t>1. Ground State: </a:t>
            </a:r>
            <a:r>
              <a:rPr lang="en-US" sz="3600" dirty="0" smtClean="0">
                <a:solidFill>
                  <a:srgbClr val="000000"/>
                </a:solidFill>
              </a:rPr>
              <a:t>Electrons </a:t>
            </a:r>
            <a:r>
              <a:rPr lang="en-US" sz="3600" dirty="0">
                <a:solidFill>
                  <a:srgbClr val="000000"/>
                </a:solidFill>
              </a:rPr>
              <a:t>are in </a:t>
            </a:r>
            <a:r>
              <a:rPr lang="en-US" sz="3600" dirty="0" smtClean="0">
                <a:solidFill>
                  <a:srgbClr val="000000"/>
                </a:solidFill>
              </a:rPr>
              <a:t>their </a:t>
            </a:r>
            <a:r>
              <a:rPr lang="en-US" sz="3600" dirty="0">
                <a:solidFill>
                  <a:srgbClr val="000000"/>
                </a:solidFill>
              </a:rPr>
              <a:t>lowest possible energy </a:t>
            </a:r>
            <a:r>
              <a:rPr lang="en-US" sz="3600" dirty="0" smtClean="0">
                <a:solidFill>
                  <a:srgbClr val="000000"/>
                </a:solidFill>
              </a:rPr>
              <a:t>level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ELECTRONS’ EXCITING JOURNEYS</a:t>
            </a:r>
            <a:br>
              <a:rPr lang="en-US" b="1" dirty="0" smtClean="0"/>
            </a:br>
            <a:r>
              <a:rPr lang="en-US" sz="3100" b="1" dirty="0" smtClean="0"/>
              <a:t>(pun intended)</a:t>
            </a:r>
            <a:endParaRPr lang="en-US" sz="3100" b="1" dirty="0"/>
          </a:p>
        </p:txBody>
      </p:sp>
      <p:cxnSp>
        <p:nvCxnSpPr>
          <p:cNvPr id="3" name="Straight Arrow Connector 2"/>
          <p:cNvCxnSpPr>
            <a:endCxn id="16391" idx="6"/>
          </p:cNvCxnSpPr>
          <p:nvPr/>
        </p:nvCxnSpPr>
        <p:spPr>
          <a:xfrm flipH="1" flipV="1">
            <a:off x="3326245" y="2394640"/>
            <a:ext cx="1622767" cy="1086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86757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2420869" y="2971799"/>
            <a:ext cx="550931" cy="5567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1561319" y="2362200"/>
            <a:ext cx="2020081" cy="1948714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2407156" y="4170321"/>
            <a:ext cx="183644" cy="18559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1008478" y="1904999"/>
            <a:ext cx="3030122" cy="306226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61" name="Oval 5"/>
          <p:cNvSpPr>
            <a:spLocks noChangeArrowheads="1"/>
          </p:cNvSpPr>
          <p:nvPr/>
        </p:nvSpPr>
        <p:spPr bwMode="auto">
          <a:xfrm>
            <a:off x="2711956" y="2286000"/>
            <a:ext cx="183644" cy="185592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464441" y="171033"/>
            <a:ext cx="440643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smtClean="0">
                <a:solidFill>
                  <a:srgbClr val="000000"/>
                </a:solidFill>
              </a:rPr>
              <a:t>2.</a:t>
            </a:r>
            <a:r>
              <a:rPr lang="en-US" sz="4400" dirty="0">
                <a:solidFill>
                  <a:srgbClr val="000000"/>
                </a:solidFill>
              </a:rPr>
              <a:t> </a:t>
            </a:r>
            <a:r>
              <a:rPr lang="en-US" sz="4400" dirty="0" smtClean="0">
                <a:solidFill>
                  <a:srgbClr val="000000"/>
                </a:solidFill>
              </a:rPr>
              <a:t>Electrons absorb </a:t>
            </a:r>
            <a:r>
              <a:rPr lang="en-US" sz="4400" dirty="0">
                <a:solidFill>
                  <a:srgbClr val="000000"/>
                </a:solidFill>
              </a:rPr>
              <a:t>a </a:t>
            </a:r>
            <a:r>
              <a:rPr lang="en-US" sz="4400" b="1" dirty="0" smtClean="0">
                <a:solidFill>
                  <a:srgbClr val="000000"/>
                </a:solidFill>
              </a:rPr>
              <a:t>quantum* </a:t>
            </a:r>
            <a:r>
              <a:rPr lang="en-US" sz="4400" dirty="0" smtClean="0">
                <a:solidFill>
                  <a:srgbClr val="000000"/>
                </a:solidFill>
              </a:rPr>
              <a:t>of energy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578942" y="1005764"/>
            <a:ext cx="2171822" cy="1345541"/>
          </a:xfrm>
          <a:custGeom>
            <a:avLst/>
            <a:gdLst>
              <a:gd name="T0" fmla="*/ 0 w 1448"/>
              <a:gd name="T1" fmla="*/ 120 h 696"/>
              <a:gd name="T2" fmla="*/ 192 w 1448"/>
              <a:gd name="T3" fmla="*/ 24 h 696"/>
              <a:gd name="T4" fmla="*/ 336 w 1448"/>
              <a:gd name="T5" fmla="*/ 264 h 696"/>
              <a:gd name="T6" fmla="*/ 624 w 1448"/>
              <a:gd name="T7" fmla="*/ 120 h 696"/>
              <a:gd name="T8" fmla="*/ 720 w 1448"/>
              <a:gd name="T9" fmla="*/ 408 h 696"/>
              <a:gd name="T10" fmla="*/ 1056 w 1448"/>
              <a:gd name="T11" fmla="*/ 264 h 696"/>
              <a:gd name="T12" fmla="*/ 1104 w 1448"/>
              <a:gd name="T13" fmla="*/ 648 h 696"/>
              <a:gd name="T14" fmla="*/ 1392 w 1448"/>
              <a:gd name="T15" fmla="*/ 504 h 696"/>
              <a:gd name="T16" fmla="*/ 1440 w 1448"/>
              <a:gd name="T17" fmla="*/ 696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8" h="696">
                <a:moveTo>
                  <a:pt x="0" y="120"/>
                </a:moveTo>
                <a:cubicBezTo>
                  <a:pt x="68" y="60"/>
                  <a:pt x="136" y="0"/>
                  <a:pt x="192" y="24"/>
                </a:cubicBezTo>
                <a:cubicBezTo>
                  <a:pt x="248" y="48"/>
                  <a:pt x="264" y="248"/>
                  <a:pt x="336" y="264"/>
                </a:cubicBezTo>
                <a:cubicBezTo>
                  <a:pt x="408" y="280"/>
                  <a:pt x="560" y="96"/>
                  <a:pt x="624" y="120"/>
                </a:cubicBezTo>
                <a:cubicBezTo>
                  <a:pt x="688" y="144"/>
                  <a:pt x="648" y="384"/>
                  <a:pt x="720" y="408"/>
                </a:cubicBezTo>
                <a:cubicBezTo>
                  <a:pt x="792" y="432"/>
                  <a:pt x="992" y="224"/>
                  <a:pt x="1056" y="264"/>
                </a:cubicBezTo>
                <a:cubicBezTo>
                  <a:pt x="1120" y="304"/>
                  <a:pt x="1048" y="608"/>
                  <a:pt x="1104" y="648"/>
                </a:cubicBezTo>
                <a:cubicBezTo>
                  <a:pt x="1160" y="688"/>
                  <a:pt x="1336" y="496"/>
                  <a:pt x="1392" y="504"/>
                </a:cubicBezTo>
                <a:cubicBezTo>
                  <a:pt x="1448" y="512"/>
                  <a:pt x="1384" y="608"/>
                  <a:pt x="1440" y="696"/>
                </a:cubicBezTo>
              </a:path>
            </a:pathLst>
          </a:cu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0972" y="6384410"/>
            <a:ext cx="8217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*quantum = fancy physics term, don’t worry too much about it</a:t>
            </a:r>
            <a:endParaRPr lang="en-US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801787" y="2571976"/>
            <a:ext cx="36576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smtClean="0">
                <a:solidFill>
                  <a:srgbClr val="000000"/>
                </a:solidFill>
              </a:rPr>
              <a:t>3. Electrons move to their excited state (higher energy level)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284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946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19056E-6 L -3.33333E-6 -0.0666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3" grpId="0"/>
      <p:bldP spid="19463" grpId="1"/>
      <p:bldP spid="19465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2514600" y="29718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1905000" y="2362200"/>
            <a:ext cx="1676400" cy="1600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438400" y="3852863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1524000" y="1905000"/>
            <a:ext cx="2514600" cy="2514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83980" y="434098"/>
            <a:ext cx="3423300" cy="56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4. The excited state is unstable, so electrons quickly return to ground state. In order to do that, they need to release the energy they just absorbed.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743200" y="1828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805862">
            <a:off x="517376" y="515181"/>
            <a:ext cx="5127202" cy="5029200"/>
          </a:xfrm>
          <a:prstGeom prst="irregularSeal2">
            <a:avLst/>
          </a:prstGeom>
          <a:solidFill>
            <a:srgbClr val="FFFF00">
              <a:alpha val="5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381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8.14061E-7 L -3.33333E-6 0.06661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3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12" grpId="0" animBg="1"/>
      <p:bldP spid="215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2514600" y="2971800"/>
            <a:ext cx="457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1905000" y="2362200"/>
            <a:ext cx="1676400" cy="1600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438400" y="3852863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1524000" y="1905000"/>
            <a:ext cx="2514600" cy="2514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83980" y="434098"/>
            <a:ext cx="3423300" cy="452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 dirty="0">
                <a:solidFill>
                  <a:srgbClr val="000000"/>
                </a:solidFill>
              </a:rPr>
              <a:t>5</a:t>
            </a:r>
            <a:r>
              <a:rPr lang="en-US" sz="3600" dirty="0" smtClean="0">
                <a:solidFill>
                  <a:srgbClr val="000000"/>
                </a:solidFill>
              </a:rPr>
              <a:t>. Electrons release energy as LIGHT. Each element has a unique light based on the placement of its electrons.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743200" y="2276976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805862">
            <a:off x="517376" y="515181"/>
            <a:ext cx="5127202" cy="5029200"/>
          </a:xfrm>
          <a:prstGeom prst="irregularSeal2">
            <a:avLst/>
          </a:prstGeom>
          <a:solidFill>
            <a:srgbClr val="FFFF00">
              <a:alpha val="5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277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101" y="1720585"/>
            <a:ext cx="7185196" cy="513741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0732" y="168066"/>
            <a:ext cx="852676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u="sng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KEY POINT</a:t>
            </a:r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: We can identify unknown elements by the color flame they give off.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706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140</Words>
  <Application>Microsoft Macintosh PowerPoint</Application>
  <PresentationFormat>On-screen Show (4:3)</PresentationFormat>
  <Paragraphs>12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Arial</vt:lpstr>
      <vt:lpstr>Office Theme</vt:lpstr>
      <vt:lpstr>Bohr’s Theory</vt:lpstr>
      <vt:lpstr>ELECTRONS’ EXCITING JOURNEYS (pun intended)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Bohr’s Theory</dc:title>
  <dc:creator>Rachel Eggleston</dc:creator>
  <cp:lastModifiedBy>Rachel Eggleston</cp:lastModifiedBy>
  <cp:revision>22</cp:revision>
  <dcterms:created xsi:type="dcterms:W3CDTF">2014-12-02T00:41:13Z</dcterms:created>
  <dcterms:modified xsi:type="dcterms:W3CDTF">2017-09-25T14:17:01Z</dcterms:modified>
</cp:coreProperties>
</file>